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7" r:id="rId3"/>
    <p:sldId id="269" r:id="rId4"/>
    <p:sldId id="262" r:id="rId5"/>
    <p:sldId id="288" r:id="rId6"/>
    <p:sldId id="281" r:id="rId7"/>
    <p:sldId id="282" r:id="rId8"/>
    <p:sldId id="286" r:id="rId9"/>
    <p:sldId id="283" r:id="rId10"/>
    <p:sldId id="284" r:id="rId11"/>
    <p:sldId id="279" r:id="rId12"/>
    <p:sldId id="289" r:id="rId13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ke Niedermeier" initials="EN" lastIdx="1" clrIdx="0">
    <p:extLst>
      <p:ext uri="{19B8F6BF-5375-455C-9EA6-DF929625EA0E}">
        <p15:presenceInfo xmlns:p15="http://schemas.microsoft.com/office/powerpoint/2012/main" userId="Elke Niedermei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0921"/>
    <a:srgbClr val="CC0000"/>
    <a:srgbClr val="F5BD31"/>
    <a:srgbClr val="0093D3"/>
    <a:srgbClr val="59AC3C"/>
    <a:srgbClr val="D459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107" d="100"/>
          <a:sy n="107" d="100"/>
        </p:scale>
        <p:origin x="17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23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Tabelle1!$A$1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692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B0FD-4326-ABFE-6ACF770847C6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692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0FD-4326-ABFE-6ACF770847C6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692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0FD-4326-ABFE-6ACF770847C6}"/>
              </c:ext>
            </c:extLst>
          </c:dPt>
          <c:dPt>
            <c:idx val="3"/>
            <c:bubble3D val="0"/>
            <c:spPr>
              <a:pattFill prst="wdDnDiag">
                <a:fgClr>
                  <a:srgbClr val="FFFF00"/>
                </a:fgClr>
                <a:bgClr>
                  <a:schemeClr val="bg1"/>
                </a:bgClr>
              </a:pattFill>
              <a:ln w="19692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0FD-4326-ABFE-6ACF770847C6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692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0FD-4326-ABFE-6ACF770847C6}"/>
              </c:ext>
            </c:extLst>
          </c:dPt>
          <c:dPt>
            <c:idx val="5"/>
            <c:bubble3D val="0"/>
            <c:spPr>
              <a:pattFill prst="wdDnDiag">
                <a:fgClr>
                  <a:srgbClr val="00B0F0"/>
                </a:fgClr>
                <a:bgClr>
                  <a:schemeClr val="bg1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5-B0FD-4326-ABFE-6ACF770847C6}"/>
              </c:ext>
            </c:extLst>
          </c:dPt>
          <c:dLbls>
            <c:dLbl>
              <c:idx val="0"/>
              <c:layout>
                <c:manualLayout>
                  <c:x val="9.1974601194858882E-2"/>
                  <c:y val="-1.192613824517173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79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54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Mittagessen</a:t>
                    </a:r>
                    <a:endParaRPr lang="en-US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>
                      <a:defRPr sz="1279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54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(13:00-13:30)</a:t>
                    </a:r>
                  </a:p>
                </c:rich>
              </c:tx>
              <c:spPr>
                <a:noFill/>
                <a:ln w="26255">
                  <a:noFill/>
                </a:ln>
              </c:spPr>
              <c:dLblPos val="bestFit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0-B0FD-4326-ABFE-6ACF770847C6}"/>
                </c:ext>
              </c:extLst>
            </c:dLbl>
            <c:dLbl>
              <c:idx val="1"/>
              <c:layout>
                <c:manualLayout>
                  <c:x val="3.5340914219744356E-2"/>
                  <c:y val="-4.818185767867515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en-US" sz="1710" b="0" i="0" u="none" strike="noStrike" kern="1200" baseline="0" dirty="0" err="1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654" b="0" i="0" u="none" strike="noStrike" kern="1200" baseline="0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Freie Spielzeit</a:t>
                    </a:r>
                  </a:p>
                  <a:p>
                    <a:pPr algn="ctr" rtl="0">
                      <a:defRPr lang="en-US" sz="1710" b="0" i="0" u="none" strike="noStrike" kern="1200" baseline="0" dirty="0" err="1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654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(13:30-14:00)</a:t>
                    </a:r>
                  </a:p>
                </c:rich>
              </c:tx>
              <c:spPr>
                <a:noFill/>
                <a:ln w="26255">
                  <a:noFill/>
                </a:ln>
              </c:spPr>
              <c:dLblPos val="bestFit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1-B0FD-4326-ABFE-6ACF770847C6}"/>
                </c:ext>
              </c:extLst>
            </c:dLbl>
            <c:dLbl>
              <c:idx val="2"/>
              <c:layout>
                <c:manualLayout>
                  <c:x val="0.24945311466058917"/>
                  <c:y val="-2.226134002505587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en-US" sz="1710" b="0" i="0" u="none" strike="noStrike" kern="1200" baseline="0" dirty="0" err="1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654" b="0" i="0" u="none" strike="noStrike" kern="1200" baseline="0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Hausaufgaben- und Lernzeit</a:t>
                    </a:r>
                  </a:p>
                  <a:p>
                    <a:pPr algn="ctr" rtl="0">
                      <a:defRPr lang="en-US" sz="1710" b="0" i="0" u="none" strike="noStrike" kern="1200" baseline="0" dirty="0" err="1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654" b="0" i="0" u="none" strike="noStrike" kern="1200" baseline="0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(14:00-15:15)</a:t>
                    </a:r>
                  </a:p>
                </c:rich>
              </c:tx>
              <c:spPr>
                <a:noFill/>
                <a:ln w="26255">
                  <a:noFill/>
                </a:ln>
              </c:spPr>
              <c:dLblPos val="bestFit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2675786593707251"/>
                      <c:h val="0.231991172325601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B0FD-4326-ABFE-6ACF770847C6}"/>
                </c:ext>
              </c:extLst>
            </c:dLbl>
            <c:dLbl>
              <c:idx val="3"/>
              <c:layout>
                <c:manualLayout>
                  <c:x val="3.6059721214109046E-3"/>
                  <c:y val="0.1676881378525376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en-US" sz="1710" b="0" i="0" u="none" strike="noStrike" kern="1200" baseline="0" dirty="0" err="1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654" b="0" i="0" u="none" strike="noStrike" kern="1200" baseline="0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Freiwillige Lernförderung</a:t>
                    </a:r>
                  </a:p>
                  <a:p>
                    <a:pPr>
                      <a:defRPr lang="en-US" sz="1710" b="0" i="0" u="none" strike="noStrike" kern="1200" baseline="0" dirty="0" err="1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654" b="0" i="0" u="none" strike="noStrike" kern="1200" baseline="0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(15:15-15:45)</a:t>
                    </a:r>
                  </a:p>
                </c:rich>
              </c:tx>
              <c:spPr>
                <a:noFill/>
                <a:ln w="26255">
                  <a:noFill/>
                </a:ln>
              </c:spPr>
              <c:dLblPos val="bestFit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2128590971272227"/>
                      <c:h val="0.231991172325601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B0FD-4326-ABFE-6ACF770847C6}"/>
                </c:ext>
              </c:extLst>
            </c:dLbl>
            <c:dLbl>
              <c:idx val="4"/>
              <c:layout>
                <c:manualLayout>
                  <c:x val="-5.5598665761855008E-2"/>
                  <c:y val="0.1414137260912338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en-US" sz="1710" b="0" i="0" u="none" strike="noStrike" kern="1200" baseline="0" dirty="0" err="1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de-DE" sz="1654" b="0" i="0" u="none" strike="noStrike" kern="1200" baseline="0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Angeleitetes und freies Spielen</a:t>
                    </a:r>
                  </a:p>
                  <a:p>
                    <a:pPr algn="ctr" rtl="0">
                      <a:defRPr lang="en-US" sz="1710" b="0" i="0" u="none" strike="noStrike" kern="1200" baseline="0" dirty="0" err="1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de-DE" sz="1654" b="0" i="0" u="none" strike="noStrike" kern="1200" baseline="0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(15:45-16:00)</a:t>
                    </a:r>
                  </a:p>
                </c:rich>
              </c:tx>
              <c:spPr>
                <a:noFill/>
                <a:ln w="26255">
                  <a:noFill/>
                </a:ln>
              </c:spPr>
              <c:dLblPos val="bestFit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4-B0FD-4326-ABFE-6ACF770847C6}"/>
                </c:ext>
              </c:extLst>
            </c:dLbl>
            <c:dLbl>
              <c:idx val="5"/>
              <c:layout>
                <c:manualLayout>
                  <c:x val="-1.2182642696338744E-2"/>
                  <c:y val="-5.811005626325762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lang="en-US" sz="1654" b="0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654" b="0" i="0" u="none" strike="noStrike" kern="1200" baseline="0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Optionale</a:t>
                    </a:r>
                    <a:r>
                      <a:rPr lang="en-US" sz="1654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 </a:t>
                    </a:r>
                    <a:r>
                      <a:rPr lang="en-US" sz="1654" b="0" i="0" u="none" strike="noStrike" kern="1200" baseline="0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Betreuungszeit</a:t>
                    </a:r>
                    <a:endParaRPr lang="en-US" sz="1654" b="0" i="0" u="none" strike="noStrike" kern="1200" baseline="0" dirty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  <a:p>
                    <a:pPr>
                      <a:defRPr lang="en-US" sz="1654" b="0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654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(16:00-16:30)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08656749643639"/>
                      <c:h val="0.1761935990120840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B0FD-4326-ABFE-6ACF770847C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Tabelle1!$A$2:$A$7</c:f>
              <c:numCache>
                <c:formatCode>General</c:formatCode>
                <c:ptCount val="6"/>
                <c:pt idx="0">
                  <c:v>0.14000000000000001</c:v>
                </c:pt>
                <c:pt idx="1">
                  <c:v>0.14000000000000001</c:v>
                </c:pt>
                <c:pt idx="2">
                  <c:v>0.35699999999999998</c:v>
                </c:pt>
                <c:pt idx="3">
                  <c:v>0.14000000000000001</c:v>
                </c:pt>
                <c:pt idx="4">
                  <c:v>7.0000000000000007E-2</c:v>
                </c:pt>
                <c:pt idx="5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FD-4326-ABFE-6ACF770847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Tabelle1!$B$1</c15:sqref>
                        </c15:formulaRef>
                      </c:ext>
                    </c:extLst>
                    <c:strCache>
                      <c:ptCount val="1"/>
                      <c:pt idx="0">
                        <c:v>Spalte1</c:v>
                      </c:pt>
                    </c:strCache>
                  </c:strRef>
                </c:tx>
                <c:dPt>
                  <c:idx val="0"/>
                  <c:bubble3D val="0"/>
                  <c:extLst>
                    <c:ext xmlns:c16="http://schemas.microsoft.com/office/drawing/2014/chart" uri="{C3380CC4-5D6E-409C-BE32-E72D297353CC}">
                      <c16:uniqueId val="{00000007-B0FD-4326-ABFE-6ACF770847C6}"/>
                    </c:ext>
                  </c:extLst>
                </c:dPt>
                <c:dPt>
                  <c:idx val="1"/>
                  <c:bubble3D val="0"/>
                  <c:extLst>
                    <c:ext xmlns:c16="http://schemas.microsoft.com/office/drawing/2014/chart" uri="{C3380CC4-5D6E-409C-BE32-E72D297353CC}">
                      <c16:uniqueId val="{00000008-B0FD-4326-ABFE-6ACF770847C6}"/>
                    </c:ext>
                  </c:extLst>
                </c:dPt>
                <c:dPt>
                  <c:idx val="2"/>
                  <c:bubble3D val="0"/>
                  <c:extLst>
                    <c:ext xmlns:c16="http://schemas.microsoft.com/office/drawing/2014/chart" uri="{C3380CC4-5D6E-409C-BE32-E72D297353CC}">
                      <c16:uniqueId val="{00000009-B0FD-4326-ABFE-6ACF770847C6}"/>
                    </c:ext>
                  </c:extLst>
                </c:dPt>
                <c:dPt>
                  <c:idx val="3"/>
                  <c:bubble3D val="0"/>
                  <c:extLst>
                    <c:ext xmlns:c16="http://schemas.microsoft.com/office/drawing/2014/chart" uri="{C3380CC4-5D6E-409C-BE32-E72D297353CC}">
                      <c16:uniqueId val="{0000000A-B0FD-4326-ABFE-6ACF770847C6}"/>
                    </c:ext>
                  </c:extLst>
                </c:dPt>
                <c:dPt>
                  <c:idx val="4"/>
                  <c:bubble3D val="0"/>
                  <c:extLst>
                    <c:ext xmlns:c16="http://schemas.microsoft.com/office/drawing/2014/chart" uri="{C3380CC4-5D6E-409C-BE32-E72D297353CC}">
                      <c16:uniqueId val="{0000000B-B0FD-4326-ABFE-6ACF770847C6}"/>
                    </c:ext>
                  </c:extLst>
                </c:dPt>
                <c:dPt>
                  <c:idx val="5"/>
                  <c:bubble3D val="0"/>
                  <c:extLst>
                    <c:ext xmlns:c16="http://schemas.microsoft.com/office/drawing/2014/chart" uri="{C3380CC4-5D6E-409C-BE32-E72D297353CC}">
                      <c16:uniqueId val="{0000000C-B0FD-4326-ABFE-6ACF770847C6}"/>
                    </c:ext>
                  </c:extLst>
                </c:dPt>
                <c:val>
                  <c:numRef>
                    <c:extLst>
                      <c:ext uri="{02D57815-91ED-43cb-92C2-25804820EDAC}">
                        <c15:formulaRef>
                          <c15:sqref>Tabelle1!$B$2:$B$7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5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D-B0FD-4326-ABFE-6ACF770847C6}"/>
                  </c:ext>
                </c:extLst>
              </c15:ser>
            </c15:filteredPieSeries>
          </c:ext>
        </c:extLst>
      </c:pieChart>
      <c:spPr>
        <a:noFill/>
        <a:ln w="2625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A5B86-8DD4-4A09-8DD8-915EA19A890B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44754-93E9-4A60-88DC-CC2246B86B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680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8538E29-4071-4E89-BE75-B01D6B1D9C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BF29299-337A-4643-B942-87A7E2FD241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FF90D7E-4196-461F-8DD4-AFD16EBA6FD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F98F86D7-8C4A-4C0A-B1A2-D156B3A3B59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Mastertextformat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E325326-07D8-443C-9369-B63CC9803EC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EFBFCB8-12A0-492B-A635-CB1399CEE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433F574-DFCA-47F4-9F51-054419FC35F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01B86BB-676C-4386-8D70-B6C41F4691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E9BCA0A-038C-4406-A579-25FAD41B6681}" type="slidenum">
              <a:rPr lang="de-DE" altLang="de-DE" sz="1200" smtClean="0"/>
              <a:pPr/>
              <a:t>1</a:t>
            </a:fld>
            <a:endParaRPr lang="de-DE" altLang="de-DE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857ED03-204F-48CC-97CC-A5EB7DB459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7A111E1-8BB8-416C-BF8F-1A8005F94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 descr="AWO_Streifen">
            <a:extLst>
              <a:ext uri="{FF2B5EF4-FFF2-40B4-BE49-F238E27FC236}">
                <a16:creationId xmlns:a16="http://schemas.microsoft.com/office/drawing/2014/main" id="{D51FA4BF-E5C4-4FD6-9616-0699D76391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0288"/>
            <a:ext cx="9144000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7" descr="AWO_Streifen">
            <a:extLst>
              <a:ext uri="{FF2B5EF4-FFF2-40B4-BE49-F238E27FC236}">
                <a16:creationId xmlns:a16="http://schemas.microsoft.com/office/drawing/2014/main" id="{460FA2BE-F052-43BE-8B12-8175DAAB91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137"/>
          <a:stretch>
            <a:fillRect/>
          </a:stretch>
        </p:blipFill>
        <p:spPr bwMode="auto">
          <a:xfrm>
            <a:off x="0" y="4267200"/>
            <a:ext cx="9144000" cy="260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8">
            <a:extLst>
              <a:ext uri="{FF2B5EF4-FFF2-40B4-BE49-F238E27FC236}">
                <a16:creationId xmlns:a16="http://schemas.microsoft.com/office/drawing/2014/main" id="{003223CD-625D-42C7-A88C-6148FA8657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75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de-DE" alt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569887B-C447-4735-97D1-36ED49E17AB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655776"/>
            <a:ext cx="4716016" cy="219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1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51B95F2B-1617-486B-9B15-2E650DC77B3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2FD97-B0F4-49F0-A155-13C1FFE58D5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8956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2" descr="AWO_Streifen">
            <a:extLst>
              <a:ext uri="{FF2B5EF4-FFF2-40B4-BE49-F238E27FC236}">
                <a16:creationId xmlns:a16="http://schemas.microsoft.com/office/drawing/2014/main" id="{F92ED816-7682-4BA3-8E60-91EFB0EA5B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4888"/>
            <a:ext cx="9144000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>
            <a:extLst>
              <a:ext uri="{FF2B5EF4-FFF2-40B4-BE49-F238E27FC236}">
                <a16:creationId xmlns:a16="http://schemas.microsoft.com/office/drawing/2014/main" id="{C833E113-7743-4695-BBE9-E5E1A0E918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81075"/>
            <a:ext cx="74676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16BE235-1A6A-4F4D-B33B-5F334C9BC8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8518AD1-34C4-4530-9F86-927AA4B9DE9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29" name="Text Box 12">
            <a:extLst>
              <a:ext uri="{FF2B5EF4-FFF2-40B4-BE49-F238E27FC236}">
                <a16:creationId xmlns:a16="http://schemas.microsoft.com/office/drawing/2014/main" id="{2B8B60BF-A968-464F-B95F-01939B7AF9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4213" y="476250"/>
            <a:ext cx="62484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de-DE" altLang="de-DE" b="1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620000" y="230619"/>
            <a:ext cx="1191794" cy="55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</p:sldLayoutIdLst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19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19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19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19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D0921"/>
        </a:buClr>
        <a:buFont typeface="Wingdings" panose="05000000000000000000" pitchFamily="2" charset="2"/>
        <a:buChar char="§"/>
        <a:defRPr sz="17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D0921"/>
        </a:buClr>
        <a:buChar char="_"/>
        <a:defRPr sz="15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emf"/><Relationship Id="rId5" Type="http://schemas.openxmlformats.org/officeDocument/2006/relationships/image" Target="../media/image8.emf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9">
            <a:extLst>
              <a:ext uri="{FF2B5EF4-FFF2-40B4-BE49-F238E27FC236}">
                <a16:creationId xmlns:a16="http://schemas.microsoft.com/office/drawing/2014/main" id="{71A663AF-4E46-4662-AB30-B76CB8DD9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0" y="4221163"/>
            <a:ext cx="7920038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3600" dirty="0">
                <a:solidFill>
                  <a:schemeClr val="bg1"/>
                </a:solidFill>
              </a:rPr>
              <a:t>Offene Ganztagsschule am </a:t>
            </a:r>
          </a:p>
          <a:p>
            <a:pPr>
              <a:spcBef>
                <a:spcPct val="50000"/>
              </a:spcBef>
            </a:pPr>
            <a:r>
              <a:rPr lang="de-DE" altLang="de-DE" sz="3600" dirty="0">
                <a:solidFill>
                  <a:schemeClr val="bg1"/>
                </a:solidFill>
              </a:rPr>
              <a:t>staatl. Gymnasium Rohr</a:t>
            </a:r>
            <a:br>
              <a:rPr lang="de-DE" altLang="de-DE" sz="3600" dirty="0">
                <a:solidFill>
                  <a:schemeClr val="bg1"/>
                </a:solidFill>
              </a:rPr>
            </a:br>
            <a:endParaRPr lang="de-DE" altLang="de-DE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feld 2">
            <a:extLst>
              <a:ext uri="{FF2B5EF4-FFF2-40B4-BE49-F238E27FC236}">
                <a16:creationId xmlns:a16="http://schemas.microsoft.com/office/drawing/2014/main" id="{5C4394DD-92B9-42D1-A6D5-B0549E329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458519"/>
            <a:ext cx="8209167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400" dirty="0">
                <a:solidFill>
                  <a:srgbClr val="FF0000"/>
                </a:solidFill>
              </a:rPr>
              <a:t>Pädagogische Arbeit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de-DE" sz="2000" dirty="0"/>
              <a:t>Während des ganzen Betreuungstages werden die Schüler*innen von pädagogisch geschulten Kräften begleitet. 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de-DE" sz="2000" dirty="0"/>
              <a:t>In Gesprächsrunden werden praxisnahe Themen wie gewaltfreie Kommunikation, Konfliktlösung, Mobbing oder der Umgang mit </a:t>
            </a:r>
            <a:r>
              <a:rPr lang="de-DE" sz="2000" dirty="0" err="1"/>
              <a:t>Social</a:t>
            </a:r>
            <a:r>
              <a:rPr lang="de-DE" sz="2000" dirty="0"/>
              <a:t> Media erörtert  und soziale Lernprozesse unterstützt.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de-DE" altLang="de-DE" sz="2000" dirty="0"/>
          </a:p>
          <a:p>
            <a:pPr>
              <a:spcBef>
                <a:spcPct val="0"/>
              </a:spcBef>
              <a:buFontTx/>
              <a:buChar char="•"/>
            </a:pPr>
            <a:endParaRPr lang="de-DE" altLang="de-D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2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nummernplatzhalter 1">
            <a:extLst>
              <a:ext uri="{FF2B5EF4-FFF2-40B4-BE49-F238E27FC236}">
                <a16:creationId xmlns:a16="http://schemas.microsoft.com/office/drawing/2014/main" id="{1E52C204-BE82-408F-869F-6E36EEA9F5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de-DE" altLang="de-DE" sz="1100" dirty="0">
              <a:solidFill>
                <a:schemeClr val="bg1"/>
              </a:solidFill>
            </a:endParaRPr>
          </a:p>
        </p:txBody>
      </p:sp>
      <p:sp>
        <p:nvSpPr>
          <p:cNvPr id="16387" name="Rechteck 2">
            <a:extLst>
              <a:ext uri="{FF2B5EF4-FFF2-40B4-BE49-F238E27FC236}">
                <a16:creationId xmlns:a16="http://schemas.microsoft.com/office/drawing/2014/main" id="{4CCDEB45-1F48-4292-937C-7FBB48E7E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692150"/>
            <a:ext cx="6769100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de-DE" altLang="de-DE" dirty="0">
                <a:solidFill>
                  <a:srgbClr val="FF0000"/>
                </a:solidFill>
              </a:rPr>
              <a:t>Tagesablauf </a:t>
            </a:r>
          </a:p>
          <a:p>
            <a:pPr>
              <a:spcAft>
                <a:spcPts val="600"/>
              </a:spcAft>
            </a:pPr>
            <a:r>
              <a:rPr lang="de-DE" altLang="de-DE" sz="2000" dirty="0"/>
              <a:t>Familiengerechte und bedürfnisorientierte Betreuung</a:t>
            </a:r>
          </a:p>
          <a:p>
            <a:pPr>
              <a:spcAft>
                <a:spcPts val="600"/>
              </a:spcAft>
            </a:pPr>
            <a:endParaRPr lang="de-DE" altLang="de-DE" dirty="0">
              <a:cs typeface="Calibri" panose="020F0502020204030204" pitchFamily="34" charset="0"/>
            </a:endParaRPr>
          </a:p>
        </p:txBody>
      </p:sp>
      <p:graphicFrame>
        <p:nvGraphicFramePr>
          <p:cNvPr id="2" name="Diagramm 25">
            <a:extLst>
              <a:ext uri="{FF2B5EF4-FFF2-40B4-BE49-F238E27FC236}">
                <a16:creationId xmlns:a16="http://schemas.microsoft.com/office/drawing/2014/main" id="{BA5B0E3C-5F97-49A1-8885-5541C4B595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38767"/>
              </p:ext>
            </p:extLst>
          </p:nvPr>
        </p:nvGraphicFramePr>
        <p:xfrm>
          <a:off x="1090612" y="1628800"/>
          <a:ext cx="6962775" cy="4329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nummernplatzhalter 1">
            <a:extLst>
              <a:ext uri="{FF2B5EF4-FFF2-40B4-BE49-F238E27FC236}">
                <a16:creationId xmlns:a16="http://schemas.microsoft.com/office/drawing/2014/main" id="{6EC262F5-AB48-4B4E-8872-21073F1918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de-DE" altLang="de-DE" sz="1100" dirty="0">
              <a:solidFill>
                <a:schemeClr val="bg1"/>
              </a:solidFill>
            </a:endParaRPr>
          </a:p>
        </p:txBody>
      </p:sp>
      <p:sp>
        <p:nvSpPr>
          <p:cNvPr id="6147" name="Textfeld 2">
            <a:extLst>
              <a:ext uri="{FF2B5EF4-FFF2-40B4-BE49-F238E27FC236}">
                <a16:creationId xmlns:a16="http://schemas.microsoft.com/office/drawing/2014/main" id="{5C4394DD-92B9-42D1-A6D5-B0549E329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458521"/>
            <a:ext cx="8209167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400" dirty="0">
                <a:solidFill>
                  <a:srgbClr val="FF0000"/>
                </a:solidFill>
              </a:rPr>
              <a:t>Kontakt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spcBef>
                <a:spcPct val="0"/>
              </a:spcBef>
            </a:pPr>
            <a:r>
              <a:rPr lang="de-DE" altLang="de-DE" sz="2000" dirty="0"/>
              <a:t>AWO Familie &amp; Jugend Kelheim GmbH</a:t>
            </a:r>
          </a:p>
          <a:p>
            <a:pPr>
              <a:spcBef>
                <a:spcPct val="0"/>
              </a:spcBef>
            </a:pPr>
            <a:r>
              <a:rPr lang="de-DE" altLang="de-DE" sz="2000" dirty="0"/>
              <a:t>Alter Markt 9</a:t>
            </a:r>
          </a:p>
          <a:p>
            <a:pPr>
              <a:spcBef>
                <a:spcPct val="0"/>
              </a:spcBef>
            </a:pPr>
            <a:r>
              <a:rPr lang="de-DE" altLang="de-DE" sz="2000" dirty="0"/>
              <a:t>93309 Kelheim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spcBef>
                <a:spcPct val="0"/>
              </a:spcBef>
            </a:pPr>
            <a:r>
              <a:rPr lang="de-DE" altLang="de-DE" sz="2000" dirty="0"/>
              <a:t>Tel.:	09441-640930</a:t>
            </a:r>
          </a:p>
          <a:p>
            <a:pPr>
              <a:spcBef>
                <a:spcPct val="0"/>
              </a:spcBef>
            </a:pPr>
            <a:r>
              <a:rPr lang="de-DE" altLang="de-DE" sz="2000" dirty="0"/>
              <a:t>E-Mail:	familie-und-jugend@awo-kelheim.de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spcBef>
                <a:spcPct val="0"/>
              </a:spcBef>
            </a:pPr>
            <a:r>
              <a:rPr lang="de-DE" altLang="de-DE" sz="2000" dirty="0"/>
              <a:t>www.awo-kelheim.de</a:t>
            </a:r>
          </a:p>
          <a:p>
            <a:pPr>
              <a:spcBef>
                <a:spcPct val="0"/>
              </a:spcBef>
              <a:buFontTx/>
              <a:buChar char="•"/>
            </a:pPr>
            <a:endParaRPr lang="de-DE" altLang="de-D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19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feld 2">
            <a:extLst>
              <a:ext uri="{FF2B5EF4-FFF2-40B4-BE49-F238E27FC236}">
                <a16:creationId xmlns:a16="http://schemas.microsoft.com/office/drawing/2014/main" id="{5C4394DD-92B9-42D1-A6D5-B0549E329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852101"/>
            <a:ext cx="8209167" cy="264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200" dirty="0">
                <a:solidFill>
                  <a:srgbClr val="FF0000"/>
                </a:solidFill>
              </a:rPr>
              <a:t>Kooperationspartner – AWO Familie &amp; Jugend Kelheim GmbH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spcBef>
                <a:spcPct val="0"/>
              </a:spcBef>
            </a:pPr>
            <a:r>
              <a:rPr lang="de-DE" altLang="de-DE" sz="2000" dirty="0"/>
              <a:t>Die Arbeiterwohlfahrt Kelheim ist in zahlreichen sozialen Dienstleistungssegmenten im Landkreis Kelheim tätig und unterhält ein breitgefächertes Einrichtungsnetz in folgenden Bereichen: 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de-DE" altLang="de-DE" sz="2000" dirty="0"/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spcBef>
                <a:spcPct val="0"/>
              </a:spcBef>
              <a:buFontTx/>
              <a:buChar char="•"/>
            </a:pPr>
            <a:endParaRPr lang="de-DE" altLang="de-DE" sz="2400" b="1" dirty="0">
              <a:solidFill>
                <a:srgbClr val="FF0000"/>
              </a:solidFill>
            </a:endParaRPr>
          </a:p>
        </p:txBody>
      </p:sp>
      <p:pic>
        <p:nvPicPr>
          <p:cNvPr id="15" name="Grafik 3">
            <a:extLst>
              <a:ext uri="{FF2B5EF4-FFF2-40B4-BE49-F238E27FC236}">
                <a16:creationId xmlns:a16="http://schemas.microsoft.com/office/drawing/2014/main" id="{90DF6E8A-3FBE-45A7-A324-0453D9D389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86974"/>
            <a:ext cx="725500" cy="579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Grafik 4">
            <a:extLst>
              <a:ext uri="{FF2B5EF4-FFF2-40B4-BE49-F238E27FC236}">
                <a16:creationId xmlns:a16="http://schemas.microsoft.com/office/drawing/2014/main" id="{0BBB2C02-7AA3-4B60-BA2C-2386FF9A0C3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86974"/>
            <a:ext cx="3065394" cy="63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rafik 10">
            <a:extLst>
              <a:ext uri="{FF2B5EF4-FFF2-40B4-BE49-F238E27FC236}">
                <a16:creationId xmlns:a16="http://schemas.microsoft.com/office/drawing/2014/main" id="{CA77425D-4A6F-4DF1-9A02-A0CDC30BB9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894" y="4002416"/>
            <a:ext cx="648072" cy="57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rafik 11">
            <a:extLst>
              <a:ext uri="{FF2B5EF4-FFF2-40B4-BE49-F238E27FC236}">
                <a16:creationId xmlns:a16="http://schemas.microsoft.com/office/drawing/2014/main" id="{110E07E6-A900-4234-BD2C-F7B107AC194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982347"/>
            <a:ext cx="3006810" cy="604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Grafik 12">
            <a:extLst>
              <a:ext uri="{FF2B5EF4-FFF2-40B4-BE49-F238E27FC236}">
                <a16:creationId xmlns:a16="http://schemas.microsoft.com/office/drawing/2014/main" id="{DE211875-C9AC-4202-87E7-01C2C00EFD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785" y="4918030"/>
            <a:ext cx="612559" cy="59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Grafik 13">
            <a:extLst>
              <a:ext uri="{FF2B5EF4-FFF2-40B4-BE49-F238E27FC236}">
                <a16:creationId xmlns:a16="http://schemas.microsoft.com/office/drawing/2014/main" id="{2A11EA2A-D7A3-45EF-AB16-7F0C48DDABBA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936" y="4891767"/>
            <a:ext cx="2808281" cy="5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2.png">
            <a:extLst>
              <a:ext uri="{FF2B5EF4-FFF2-40B4-BE49-F238E27FC236}">
                <a16:creationId xmlns:a16="http://schemas.microsoft.com/office/drawing/2014/main" id="{292416A3-4915-4634-8782-6B363A3E4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3067225"/>
            <a:ext cx="576064" cy="55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Grafik 6">
            <a:extLst>
              <a:ext uri="{FF2B5EF4-FFF2-40B4-BE49-F238E27FC236}">
                <a16:creationId xmlns:a16="http://schemas.microsoft.com/office/drawing/2014/main" id="{9BC03529-6F52-4959-A155-8B08E284D140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049161"/>
            <a:ext cx="2880193" cy="615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Grafik 8">
            <a:extLst>
              <a:ext uri="{FF2B5EF4-FFF2-40B4-BE49-F238E27FC236}">
                <a16:creationId xmlns:a16="http://schemas.microsoft.com/office/drawing/2014/main" id="{E1690526-933C-4251-8A27-1AFF9FDE7AB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15" y="4918048"/>
            <a:ext cx="718022" cy="628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Grafik 9">
            <a:extLst>
              <a:ext uri="{FF2B5EF4-FFF2-40B4-BE49-F238E27FC236}">
                <a16:creationId xmlns:a16="http://schemas.microsoft.com/office/drawing/2014/main" id="{A919ED5C-CBB2-4247-AFDF-793EC7406539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80" y="4918030"/>
            <a:ext cx="3117850" cy="605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524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57018E49-286D-41D8-9D3C-7E8C3A570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88913"/>
            <a:ext cx="5352381" cy="6114286"/>
          </a:xfrm>
          <a:prstGeom prst="rect">
            <a:avLst/>
          </a:prstGeom>
        </p:spPr>
      </p:pic>
      <p:sp>
        <p:nvSpPr>
          <p:cNvPr id="8194" name="Foliennummernplatzhalter 1">
            <a:extLst>
              <a:ext uri="{FF2B5EF4-FFF2-40B4-BE49-F238E27FC236}">
                <a16:creationId xmlns:a16="http://schemas.microsoft.com/office/drawing/2014/main" id="{2D0591F2-FFC3-462E-A8EE-0FC7D0B630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de-DE" altLang="de-DE" sz="1100" dirty="0">
              <a:solidFill>
                <a:schemeClr val="bg1"/>
              </a:solidFill>
            </a:endParaRPr>
          </a:p>
        </p:txBody>
      </p:sp>
      <p:sp>
        <p:nvSpPr>
          <p:cNvPr id="6147" name="Textfeld 2">
            <a:extLst>
              <a:ext uri="{FF2B5EF4-FFF2-40B4-BE49-F238E27FC236}">
                <a16:creationId xmlns:a16="http://schemas.microsoft.com/office/drawing/2014/main" id="{50CFAC8B-06AD-4B25-9925-1A194A7E3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9" y="416522"/>
            <a:ext cx="2006599" cy="18774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>
              <a:spcBef>
                <a:spcPct val="0"/>
              </a:spcBef>
              <a:defRPr/>
            </a:pPr>
            <a:r>
              <a:rPr lang="de-DE" altLang="de-DE" sz="2400" dirty="0">
                <a:solidFill>
                  <a:srgbClr val="FF0000"/>
                </a:solidFill>
              </a:rPr>
              <a:t>OGS</a:t>
            </a:r>
          </a:p>
          <a:p>
            <a:pPr marL="0" indent="0">
              <a:spcBef>
                <a:spcPct val="0"/>
              </a:spcBef>
              <a:defRPr/>
            </a:pPr>
            <a:r>
              <a:rPr lang="de-DE" altLang="de-DE" sz="2400" dirty="0">
                <a:solidFill>
                  <a:srgbClr val="FF0000"/>
                </a:solidFill>
              </a:rPr>
              <a:t>Standorte</a:t>
            </a:r>
          </a:p>
          <a:p>
            <a:pPr marL="0" indent="0">
              <a:spcBef>
                <a:spcPct val="0"/>
              </a:spcBef>
              <a:defRPr/>
            </a:pPr>
            <a:r>
              <a:rPr lang="de-DE" altLang="de-DE" sz="2400" dirty="0">
                <a:solidFill>
                  <a:srgbClr val="FF0000"/>
                </a:solidFill>
              </a:rPr>
              <a:t>im Landkreis</a:t>
            </a:r>
          </a:p>
          <a:p>
            <a:pPr marL="0" indent="0">
              <a:spcBef>
                <a:spcPct val="0"/>
              </a:spcBef>
              <a:defRPr/>
            </a:pPr>
            <a:endParaRPr lang="de-DE" altLang="de-DE" sz="2400" dirty="0">
              <a:solidFill>
                <a:srgbClr val="FF0000"/>
              </a:solidFill>
            </a:endParaRPr>
          </a:p>
          <a:p>
            <a:pPr marL="0" indent="0">
              <a:spcBef>
                <a:spcPct val="0"/>
              </a:spcBef>
              <a:defRPr/>
            </a:pPr>
            <a:endParaRPr lang="de-DE" altLang="de-DE" sz="2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197" name="Rechteck 4">
            <a:extLst>
              <a:ext uri="{FF2B5EF4-FFF2-40B4-BE49-F238E27FC236}">
                <a16:creationId xmlns:a16="http://schemas.microsoft.com/office/drawing/2014/main" id="{54A75414-D7D8-411D-B762-BA3F75167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765175"/>
            <a:ext cx="1944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1400" b="1" dirty="0">
                <a:solidFill>
                  <a:srgbClr val="FFFFFF"/>
                </a:solidFill>
                <a:latin typeface="MyriadPro-Bold"/>
              </a:rPr>
              <a:t>Riedenburg</a:t>
            </a:r>
            <a:endParaRPr lang="de-DE" altLang="de-DE" sz="1400" dirty="0"/>
          </a:p>
        </p:txBody>
      </p:sp>
      <p:sp>
        <p:nvSpPr>
          <p:cNvPr id="8198" name="Rechteck 8">
            <a:extLst>
              <a:ext uri="{FF2B5EF4-FFF2-40B4-BE49-F238E27FC236}">
                <a16:creationId xmlns:a16="http://schemas.microsoft.com/office/drawing/2014/main" id="{6E23B420-A899-477F-86BC-6E6FB820A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2938" y="838932"/>
            <a:ext cx="68421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de-DE" sz="11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Ihrler</a:t>
            </a:r>
            <a:r>
              <a:rPr lang="en-US" altLang="de-DE" sz="11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-stein</a:t>
            </a:r>
            <a:endParaRPr lang="de-DE" altLang="de-DE" sz="2400" b="1" dirty="0"/>
          </a:p>
        </p:txBody>
      </p:sp>
      <p:sp>
        <p:nvSpPr>
          <p:cNvPr id="8199" name="Rechteck 9">
            <a:extLst>
              <a:ext uri="{FF2B5EF4-FFF2-40B4-BE49-F238E27FC236}">
                <a16:creationId xmlns:a16="http://schemas.microsoft.com/office/drawing/2014/main" id="{8B7D0EAF-093F-4F38-BC08-B08FB7A36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806" y="1501266"/>
            <a:ext cx="790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de-DE" sz="14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Kelheim</a:t>
            </a:r>
            <a:endParaRPr lang="de-DE" altLang="de-DE" sz="1400" b="1" dirty="0"/>
          </a:p>
        </p:txBody>
      </p:sp>
      <p:sp>
        <p:nvSpPr>
          <p:cNvPr id="8200" name="Rechteck 10">
            <a:extLst>
              <a:ext uri="{FF2B5EF4-FFF2-40B4-BE49-F238E27FC236}">
                <a16:creationId xmlns:a16="http://schemas.microsoft.com/office/drawing/2014/main" id="{36973DF9-B040-4D8C-8B8A-6620ABC0E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7150" y="2205038"/>
            <a:ext cx="2498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de-DE" sz="1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Saal </a:t>
            </a:r>
            <a:r>
              <a:rPr lang="en-US" altLang="de-DE" sz="12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a.d.</a:t>
            </a:r>
            <a:endParaRPr lang="en-US" altLang="de-DE" sz="12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de-DE" sz="1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Donau</a:t>
            </a:r>
            <a:endParaRPr lang="de-DE" altLang="de-DE" sz="1200" b="1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59DF259-BBB1-4FAA-900C-A8F23E35749E}"/>
              </a:ext>
            </a:extLst>
          </p:cNvPr>
          <p:cNvSpPr/>
          <p:nvPr/>
        </p:nvSpPr>
        <p:spPr>
          <a:xfrm>
            <a:off x="2312988" y="2536825"/>
            <a:ext cx="2259012" cy="11541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84275">
              <a:lnSpc>
                <a:spcPts val="1450"/>
              </a:lnSpc>
              <a:spcAft>
                <a:spcPts val="0"/>
              </a:spcAft>
              <a:defRPr/>
            </a:pPr>
            <a:r>
              <a:rPr lang="en-US" sz="12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Neustadt</a:t>
            </a:r>
            <a:endParaRPr lang="de-DE" sz="12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84275">
              <a:lnSpc>
                <a:spcPts val="1450"/>
              </a:lnSpc>
              <a:spcAft>
                <a:spcPts val="0"/>
              </a:spcAft>
              <a:defRPr/>
            </a:pPr>
            <a:r>
              <a:rPr lang="en-US" sz="1200" b="1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a.d.</a:t>
            </a:r>
            <a:r>
              <a:rPr lang="en-US" sz="12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Donau</a:t>
            </a:r>
            <a:endParaRPr lang="de-DE" sz="12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defRPr/>
            </a:pP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8202" name="Rechteck 12">
            <a:extLst>
              <a:ext uri="{FF2B5EF4-FFF2-40B4-BE49-F238E27FC236}">
                <a16:creationId xmlns:a16="http://schemas.microsoft.com/office/drawing/2014/main" id="{459407D7-B486-4AA2-B6B2-6949E1F37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6729" y="1758255"/>
            <a:ext cx="9781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61925"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1300"/>
              </a:spcBef>
            </a:pPr>
            <a:r>
              <a:rPr lang="en-US" altLang="de-DE" sz="14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Thaldorf</a:t>
            </a:r>
            <a:endParaRPr lang="de-DE" altLang="de-DE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4" name="Rechteck 14">
            <a:extLst>
              <a:ext uri="{FF2B5EF4-FFF2-40B4-BE49-F238E27FC236}">
                <a16:creationId xmlns:a16="http://schemas.microsoft.com/office/drawing/2014/main" id="{4B89848E-CDC2-49D5-9588-37C21F4F2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6313" y="5300663"/>
            <a:ext cx="2184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260475"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de-DE" sz="14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Mainburg</a:t>
            </a:r>
            <a:endParaRPr lang="de-DE" altLang="de-DE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feld 2">
            <a:extLst>
              <a:ext uri="{FF2B5EF4-FFF2-40B4-BE49-F238E27FC236}">
                <a16:creationId xmlns:a16="http://schemas.microsoft.com/office/drawing/2014/main" id="{5C4394DD-92B9-42D1-A6D5-B0549E329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1395063"/>
            <a:ext cx="7272808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400" dirty="0">
                <a:solidFill>
                  <a:srgbClr val="FF0000"/>
                </a:solidFill>
              </a:rPr>
              <a:t>Schulformen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Riedenburg:			Grund- und Mittelschule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Ihrlerstein:			Grund- und Mittelschule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Kelheim:			Mittelschule, Gymnasium 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 err="1"/>
              <a:t>Thaldorf</a:t>
            </a:r>
            <a:r>
              <a:rPr lang="de-DE" altLang="de-DE" sz="2000" dirty="0"/>
              <a:t>:			</a:t>
            </a:r>
            <a:r>
              <a:rPr lang="de-DE" altLang="de-DE" sz="2000" dirty="0" err="1"/>
              <a:t>Sonderpäd</a:t>
            </a:r>
            <a:r>
              <a:rPr lang="de-DE" altLang="de-DE" sz="2000" dirty="0"/>
              <a:t>. Förderzentrum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Neustadt an der Donau:	Grund- und Mittelschule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Saal an der Donau:		Grund- und Mittelschule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Mainburg:			Gymnasium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feld 2">
            <a:extLst>
              <a:ext uri="{FF2B5EF4-FFF2-40B4-BE49-F238E27FC236}">
                <a16:creationId xmlns:a16="http://schemas.microsoft.com/office/drawing/2014/main" id="{5C4394DD-92B9-42D1-A6D5-B0549E329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150739"/>
            <a:ext cx="820916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400" dirty="0">
                <a:solidFill>
                  <a:srgbClr val="FF0000"/>
                </a:solidFill>
              </a:rPr>
              <a:t>Öffnungszeiten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Montag – Donnerstag 13:00 Uhr – 16:00 Uhr (optional bis 16:30 Uhr)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de-DE" altLang="de-DE" sz="2000" dirty="0"/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Mindestbuchung zwei Tage 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Verpflichtende Teilnahme an den angemeldeten Tagen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Befreiungen in Ausnahmefällen möglich (z.B. Arztbesuch). Diese sind im Voraus schriftlich bei der Schulleitung zu beantragen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An schulfreien Tagen geschlossen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spcBef>
                <a:spcPct val="0"/>
              </a:spcBef>
              <a:buFontTx/>
              <a:buChar char="•"/>
            </a:pPr>
            <a:endParaRPr lang="de-DE" altLang="de-D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76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nummernplatzhalter 1">
            <a:extLst>
              <a:ext uri="{FF2B5EF4-FFF2-40B4-BE49-F238E27FC236}">
                <a16:creationId xmlns:a16="http://schemas.microsoft.com/office/drawing/2014/main" id="{6EC262F5-AB48-4B4E-8872-21073F1918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de-DE" altLang="de-DE" sz="1100" dirty="0">
              <a:solidFill>
                <a:schemeClr val="bg1"/>
              </a:solidFill>
            </a:endParaRPr>
          </a:p>
        </p:txBody>
      </p:sp>
      <p:sp>
        <p:nvSpPr>
          <p:cNvPr id="6147" name="Textfeld 2">
            <a:extLst>
              <a:ext uri="{FF2B5EF4-FFF2-40B4-BE49-F238E27FC236}">
                <a16:creationId xmlns:a16="http://schemas.microsoft.com/office/drawing/2014/main" id="{5C4394DD-92B9-42D1-A6D5-B0549E329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074069"/>
            <a:ext cx="8209167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400" dirty="0">
                <a:solidFill>
                  <a:srgbClr val="FF0000"/>
                </a:solidFill>
              </a:rPr>
              <a:t>Monatliche Kosten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Monatliche Pauschale für Getränke, Obst usw. 5,00 € / Buchungstag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de-DE" altLang="de-DE" sz="2000" dirty="0"/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Der Gesamtbetrag wird jeweils am 15. des Folgemonats für den Vormonat per Lastschrift eingezogen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spcBef>
                <a:spcPct val="0"/>
              </a:spcBef>
              <a:buFontTx/>
              <a:buChar char="•"/>
            </a:pPr>
            <a:endParaRPr lang="de-DE" altLang="de-D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97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nummernplatzhalter 1">
            <a:extLst>
              <a:ext uri="{FF2B5EF4-FFF2-40B4-BE49-F238E27FC236}">
                <a16:creationId xmlns:a16="http://schemas.microsoft.com/office/drawing/2014/main" id="{6EC262F5-AB48-4B4E-8872-21073F1918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de-DE" altLang="de-DE" sz="1100" dirty="0">
              <a:solidFill>
                <a:schemeClr val="bg1"/>
              </a:solidFill>
            </a:endParaRPr>
          </a:p>
        </p:txBody>
      </p:sp>
      <p:sp>
        <p:nvSpPr>
          <p:cNvPr id="6147" name="Textfeld 2">
            <a:extLst>
              <a:ext uri="{FF2B5EF4-FFF2-40B4-BE49-F238E27FC236}">
                <a16:creationId xmlns:a16="http://schemas.microsoft.com/office/drawing/2014/main" id="{5C4394DD-92B9-42D1-A6D5-B0549E329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230288"/>
            <a:ext cx="8569207" cy="429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400" dirty="0">
                <a:solidFill>
                  <a:srgbClr val="FF0000"/>
                </a:solidFill>
              </a:rPr>
              <a:t>Mittagsverpflegung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Ein gemeinschaftliches Mittagessen ist fester Bestandteil des Tagesablaufs</a:t>
            </a:r>
          </a:p>
          <a:p>
            <a:pPr>
              <a:spcBef>
                <a:spcPct val="0"/>
              </a:spcBef>
            </a:pPr>
            <a:r>
              <a:rPr lang="de-DE" altLang="de-DE" sz="1000" dirty="0"/>
              <a:t> 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Die Bereitstellung des Angebots erfolgt durch die Klosterküche und ist kostenpflichtig</a:t>
            </a:r>
          </a:p>
          <a:p>
            <a:pPr>
              <a:spcBef>
                <a:spcPct val="0"/>
              </a:spcBef>
            </a:pPr>
            <a:endParaRPr lang="de-DE" altLang="de-DE" sz="1000" dirty="0"/>
          </a:p>
          <a:p>
            <a:pPr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Die Ausgabe erfolgt in der schuleigenen Mensa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de-DE" altLang="de-DE" sz="1000" dirty="0"/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2000" dirty="0"/>
              <a:t>Die Organisation (Bestellung, Ausgabe, Bezahlung) wird in Absprache zwischen Schule und Schulaufwandsträger abgewickelt 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spcBef>
                <a:spcPct val="0"/>
              </a:spcBef>
              <a:buFontTx/>
              <a:buChar char="•"/>
            </a:pPr>
            <a:endParaRPr lang="de-DE" altLang="de-D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nummernplatzhalter 1">
            <a:extLst>
              <a:ext uri="{FF2B5EF4-FFF2-40B4-BE49-F238E27FC236}">
                <a16:creationId xmlns:a16="http://schemas.microsoft.com/office/drawing/2014/main" id="{6EC262F5-AB48-4B4E-8872-21073F1918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de-DE" altLang="de-DE" sz="1100" dirty="0">
              <a:solidFill>
                <a:schemeClr val="bg1"/>
              </a:solidFill>
            </a:endParaRPr>
          </a:p>
        </p:txBody>
      </p:sp>
      <p:sp>
        <p:nvSpPr>
          <p:cNvPr id="6147" name="Textfeld 2">
            <a:extLst>
              <a:ext uri="{FF2B5EF4-FFF2-40B4-BE49-F238E27FC236}">
                <a16:creationId xmlns:a16="http://schemas.microsoft.com/office/drawing/2014/main" id="{5C4394DD-92B9-42D1-A6D5-B0549E329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766295"/>
            <a:ext cx="8209167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400" dirty="0">
                <a:solidFill>
                  <a:srgbClr val="FF0000"/>
                </a:solidFill>
              </a:rPr>
              <a:t>Freizeitgestaltung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de-DE" altLang="de-DE" sz="2000" dirty="0"/>
              <a:t>Nach den Hausaufgaben werden vielseitige Möglichkeiten zur aktiven und sinnvollen Freizeitgestaltung geboten (offene Kreativ-, Spiel- und Bewegungsangebote). Hierfür stehen die Außenanlagen und räumlichen Gegebenheiten der Schule zur Verfügung. 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spcBef>
                <a:spcPct val="0"/>
              </a:spcBef>
              <a:buFontTx/>
              <a:buChar char="•"/>
            </a:pPr>
            <a:endParaRPr lang="de-DE" altLang="de-D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15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feld 2">
            <a:extLst>
              <a:ext uri="{FF2B5EF4-FFF2-40B4-BE49-F238E27FC236}">
                <a16:creationId xmlns:a16="http://schemas.microsoft.com/office/drawing/2014/main" id="{5C4394DD-92B9-42D1-A6D5-B0549E329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766296"/>
            <a:ext cx="8209167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D0921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spcBef>
                <a:spcPct val="20000"/>
              </a:spcBef>
              <a:buClr>
                <a:srgbClr val="CD0921"/>
              </a:buClr>
              <a:buChar char="_"/>
              <a:defRPr sz="1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400" dirty="0">
                <a:solidFill>
                  <a:srgbClr val="FF0000"/>
                </a:solidFill>
              </a:rPr>
              <a:t>Hausaufgabenzeit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de-DE" altLang="de-DE" sz="2000" dirty="0"/>
              <a:t>Die Kinder bearbeiten die Hausaufgaben selbstständig mit pädagogischer Unterstützung. Diese umfasst zum einen die Hilfestellung während, als auch die Kontrolle auf Vollständigkeit nach dem Erledigen der Hausaufgaben.</a:t>
            </a:r>
          </a:p>
          <a:p>
            <a:pPr>
              <a:spcBef>
                <a:spcPct val="0"/>
              </a:spcBef>
            </a:pPr>
            <a:endParaRPr lang="de-DE" altLang="de-DE" sz="2000" dirty="0"/>
          </a:p>
          <a:p>
            <a:pPr>
              <a:spcBef>
                <a:spcPct val="0"/>
              </a:spcBef>
              <a:buFontTx/>
              <a:buChar char="•"/>
            </a:pPr>
            <a:endParaRPr lang="de-DE" altLang="de-D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16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/>
    </mc:Choice>
    <mc:Fallback xmlns="">
      <p:transition spd="slow" advTm="0"/>
    </mc:Fallback>
  </mc:AlternateContent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Microsoft Office PowerPoint</Application>
  <PresentationFormat>Bildschirmpräsentation (4:3)</PresentationFormat>
  <Paragraphs>89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MyriadPro-Bold</vt:lpstr>
      <vt:lpstr>Wingdings</vt:lpstr>
      <vt:lpstr>Leere 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hs mannheim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axel kolaschnik</dc:creator>
  <cp:lastModifiedBy>Elke Niedermeier</cp:lastModifiedBy>
  <cp:revision>174</cp:revision>
  <dcterms:created xsi:type="dcterms:W3CDTF">2009-02-23T15:11:11Z</dcterms:created>
  <dcterms:modified xsi:type="dcterms:W3CDTF">2025-04-02T11:33:51Z</dcterms:modified>
</cp:coreProperties>
</file>